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01" r:id="rId2"/>
    <p:sldId id="264" r:id="rId3"/>
    <p:sldId id="783" r:id="rId4"/>
    <p:sldId id="762" r:id="rId5"/>
    <p:sldId id="763" r:id="rId6"/>
    <p:sldId id="775" r:id="rId7"/>
    <p:sldId id="766" r:id="rId8"/>
    <p:sldId id="776" r:id="rId9"/>
    <p:sldId id="774" r:id="rId10"/>
    <p:sldId id="770" r:id="rId11"/>
    <p:sldId id="772" r:id="rId12"/>
    <p:sldId id="777" r:id="rId13"/>
    <p:sldId id="778" r:id="rId14"/>
    <p:sldId id="779" r:id="rId15"/>
    <p:sldId id="780" r:id="rId16"/>
    <p:sldId id="786" r:id="rId17"/>
    <p:sldId id="809" r:id="rId18"/>
    <p:sldId id="512" r:id="rId19"/>
    <p:sldId id="785" r:id="rId20"/>
    <p:sldId id="808" r:id="rId21"/>
    <p:sldId id="789" r:id="rId22"/>
    <p:sldId id="790" r:id="rId23"/>
    <p:sldId id="791" r:id="rId24"/>
    <p:sldId id="792" r:id="rId25"/>
    <p:sldId id="793" r:id="rId26"/>
    <p:sldId id="794" r:id="rId27"/>
    <p:sldId id="795" r:id="rId28"/>
    <p:sldId id="796" r:id="rId29"/>
    <p:sldId id="797" r:id="rId30"/>
    <p:sldId id="798" r:id="rId31"/>
    <p:sldId id="799" r:id="rId32"/>
    <p:sldId id="800" r:id="rId33"/>
    <p:sldId id="801" r:id="rId34"/>
    <p:sldId id="802" r:id="rId35"/>
    <p:sldId id="803" r:id="rId36"/>
    <p:sldId id="804" r:id="rId37"/>
    <p:sldId id="805" r:id="rId38"/>
    <p:sldId id="806" r:id="rId39"/>
    <p:sldId id="807" r:id="rId40"/>
    <p:sldId id="810" r:id="rId41"/>
    <p:sldId id="784" r:id="rId42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18/04/2022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279.png"/><Relationship Id="rId10" Type="http://schemas.openxmlformats.org/officeDocument/2006/relationships/image" Target="../media/image299.png"/><Relationship Id="rId4" Type="http://schemas.openxmlformats.org/officeDocument/2006/relationships/image" Target="../media/image278.png"/><Relationship Id="rId9" Type="http://schemas.openxmlformats.org/officeDocument/2006/relationships/image" Target="../media/image2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304.png"/><Relationship Id="rId4" Type="http://schemas.openxmlformats.org/officeDocument/2006/relationships/image" Target="../media/image278.png"/><Relationship Id="rId9" Type="http://schemas.openxmlformats.org/officeDocument/2006/relationships/image" Target="../media/image3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7.png"/><Relationship Id="rId21" Type="http://schemas.openxmlformats.org/officeDocument/2006/relationships/image" Target="../media/image275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23: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III</a:t>
            </a:r>
          </a:p>
          <a:p>
            <a:endParaRPr lang="en-QA" sz="2800" dirty="0"/>
          </a:p>
          <a:p>
            <a:r>
              <a:rPr lang="en-QA" sz="2800" dirty="0"/>
              <a:t>April 18,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/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/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1ED941-2E27-1B47-9D40-1A1675ED0D22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1F463-4FB7-9F43-BFDA-DCCDCA924C05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73535F-8FF1-6E4C-960C-807EC5202A0A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23EE7-4D38-084C-9907-7BA936A899EF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A08DA5-0773-D048-8C87-53D3C26C0E1B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5EBC6-F427-2E48-A5E2-81CDFE45761B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/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3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/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/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/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blipFill>
                <a:blip r:embed="rId9"/>
                <a:stretch>
                  <a:fillRect l="-197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/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/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logistic regression: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/>
              <p:nvPr/>
            </p:nvSpPr>
            <p:spPr>
              <a:xfrm>
                <a:off x="2560140" y="272675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0" y="2726756"/>
                <a:ext cx="1940659" cy="702244"/>
              </a:xfrm>
              <a:prstGeom prst="rect">
                <a:avLst/>
              </a:prstGeom>
              <a:blipFill>
                <a:blip r:embed="rId2"/>
                <a:stretch>
                  <a:fillRect l="-3247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/>
              <p:nvPr/>
            </p:nvSpPr>
            <p:spPr>
              <a:xfrm>
                <a:off x="3261647" y="287518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47" y="2875181"/>
                <a:ext cx="99475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1634374" y="2875181"/>
                <a:ext cx="9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74" y="2875181"/>
                <a:ext cx="9257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ket 2">
            <a:extLst>
              <a:ext uri="{FF2B5EF4-FFF2-40B4-BE49-F238E27FC236}">
                <a16:creationId xmlns:a16="http://schemas.microsoft.com/office/drawing/2014/main" id="{42B61086-0EF8-2546-9EA1-B732223B4645}"/>
              </a:ext>
            </a:extLst>
          </p:cNvPr>
          <p:cNvSpPr/>
          <p:nvPr/>
        </p:nvSpPr>
        <p:spPr>
          <a:xfrm rot="5400000">
            <a:off x="2757266" y="3348108"/>
            <a:ext cx="70338" cy="456236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51C19-1BC9-D34E-8448-FD506EA86F36}"/>
                  </a:ext>
                </a:extLst>
              </p:cNvPr>
              <p:cNvSpPr txBox="1"/>
              <p:nvPr/>
            </p:nvSpPr>
            <p:spPr>
              <a:xfrm>
                <a:off x="982464" y="4179614"/>
                <a:ext cx="5096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>
                    <a:solidFill>
                      <a:srgbClr val="00B0F0"/>
                    </a:solidFill>
                  </a:rPr>
                  <a:t>We will denote this as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𝒅𝒛</m:t>
                    </m:r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 for simplicity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51C19-1BC9-D34E-8448-FD506EA8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4" y="4179614"/>
                <a:ext cx="5096010" cy="461665"/>
              </a:xfrm>
              <a:prstGeom prst="rect">
                <a:avLst/>
              </a:prstGeom>
              <a:blipFill>
                <a:blip r:embed="rId5"/>
                <a:stretch>
                  <a:fillRect l="-1990" t="-8108" r="-99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50FD42E3-D0F7-0241-AECE-72C8C8D5DD25}"/>
              </a:ext>
            </a:extLst>
          </p:cNvPr>
          <p:cNvCxnSpPr/>
          <p:nvPr/>
        </p:nvCxnSpPr>
        <p:spPr>
          <a:xfrm rot="16200000" flipH="1">
            <a:off x="2736164" y="3669408"/>
            <a:ext cx="506437" cy="39389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logistic regression: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/>
              <p:nvPr/>
            </p:nvSpPr>
            <p:spPr>
              <a:xfrm>
                <a:off x="2560143" y="272675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3" y="2726756"/>
                <a:ext cx="1940659" cy="702244"/>
              </a:xfrm>
              <a:prstGeom prst="rect">
                <a:avLst/>
              </a:prstGeom>
              <a:blipFill>
                <a:blip r:embed="rId2"/>
                <a:stretch>
                  <a:fillRect l="-3247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/>
              <p:nvPr/>
            </p:nvSpPr>
            <p:spPr>
              <a:xfrm>
                <a:off x="3261650" y="287518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50" y="2875181"/>
                <a:ext cx="99475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1634377" y="2875181"/>
                <a:ext cx="9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77" y="2875181"/>
                <a:ext cx="9257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36B72-8B14-C944-800E-710DE518372B}"/>
                  </a:ext>
                </a:extLst>
              </p:cNvPr>
              <p:cNvSpPr txBox="1"/>
              <p:nvPr/>
            </p:nvSpPr>
            <p:spPr>
              <a:xfrm>
                <a:off x="2560143" y="3795596"/>
                <a:ext cx="7667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36B72-8B14-C944-800E-710DE5183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3" y="3795596"/>
                <a:ext cx="766748" cy="702308"/>
              </a:xfrm>
              <a:prstGeom prst="rect">
                <a:avLst/>
              </a:prstGeom>
              <a:blipFill>
                <a:blip r:embed="rId5"/>
                <a:stretch>
                  <a:fillRect l="-9677" t="-1786" r="-1613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F9EB20-1F04-1F42-AA90-14B6BAFC1468}"/>
                  </a:ext>
                </a:extLst>
              </p:cNvPr>
              <p:cNvSpPr/>
              <p:nvPr/>
            </p:nvSpPr>
            <p:spPr>
              <a:xfrm>
                <a:off x="3261650" y="3945543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F9EB20-1F04-1F42-AA90-14B6BAFC1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50" y="3945543"/>
                <a:ext cx="994759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167C05-09E7-8C42-81E9-A6663CB783A1}"/>
                  </a:ext>
                </a:extLst>
              </p:cNvPr>
              <p:cNvSpPr/>
              <p:nvPr/>
            </p:nvSpPr>
            <p:spPr>
              <a:xfrm>
                <a:off x="1630625" y="3939983"/>
                <a:ext cx="954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167C05-09E7-8C42-81E9-A6663CB78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25" y="3939983"/>
                <a:ext cx="9546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3BF4-C030-DC4D-B837-C20896070ABE}"/>
                  </a:ext>
                </a:extLst>
              </p:cNvPr>
              <p:cNvSpPr txBox="1"/>
              <p:nvPr/>
            </p:nvSpPr>
            <p:spPr>
              <a:xfrm>
                <a:off x="2513656" y="4864500"/>
                <a:ext cx="813235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3BF4-C030-DC4D-B837-C2089607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56" y="4864500"/>
                <a:ext cx="813235" cy="702244"/>
              </a:xfrm>
              <a:prstGeom prst="rect">
                <a:avLst/>
              </a:prstGeom>
              <a:blipFill>
                <a:blip r:embed="rId8"/>
                <a:stretch>
                  <a:fillRect l="-7576" t="-1786" r="-1515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19CDDC-18C6-374C-9B3B-9D39F1F8C89A}"/>
                  </a:ext>
                </a:extLst>
              </p:cNvPr>
              <p:cNvSpPr/>
              <p:nvPr/>
            </p:nvSpPr>
            <p:spPr>
              <a:xfrm>
                <a:off x="3260789" y="5014447"/>
                <a:ext cx="1429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19CDDC-18C6-374C-9B3B-9D39F1F8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89" y="5014447"/>
                <a:ext cx="1429173" cy="461665"/>
              </a:xfrm>
              <a:prstGeom prst="rect">
                <a:avLst/>
              </a:prstGeom>
              <a:blipFill>
                <a:blip r:embed="rId9"/>
                <a:stretch>
                  <a:fillRect l="-877" b="-162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FF9CA-A6BB-864E-A7B3-F49D896D8927}"/>
                  </a:ext>
                </a:extLst>
              </p:cNvPr>
              <p:cNvSpPr/>
              <p:nvPr/>
            </p:nvSpPr>
            <p:spPr>
              <a:xfrm>
                <a:off x="1619413" y="5016617"/>
                <a:ext cx="10091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FF9CA-A6BB-864E-A7B3-F49D896D8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13" y="5016617"/>
                <a:ext cx="100912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887760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Outline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800" dirty="0"/>
                  <a:t>Have a loss function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GB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GB" sz="2800" dirty="0"/>
                  <a:t>, where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dirty="0"/>
                      <m:t>= [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800" b="1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sz="28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lvl="1"/>
                <a:r>
                  <a:rPr lang="en-GB" sz="2800" dirty="0"/>
                  <a:t>Start off with some guesses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QA" sz="2800" b="1" dirty="0"/>
              </a:p>
              <a:p>
                <a:pPr lvl="2"/>
                <a:r>
                  <a:rPr lang="en-QA" sz="2400" dirty="0"/>
                  <a:t>It does not really matter what values you start off with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QA" sz="2400" dirty="0"/>
                  <a:t>, but a common choice is to set them all initially to zero </a:t>
                </a:r>
              </a:p>
              <a:p>
                <a:pPr lvl="1"/>
                <a:r>
                  <a:rPr lang="en-GB" sz="2800" dirty="0"/>
                  <a:t>Repeat until convergence{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  }</a:t>
                </a:r>
                <a:endParaRPr lang="en-QA" sz="2800" dirty="0"/>
              </a:p>
              <a:p>
                <a:pPr lvl="2"/>
                <a:endParaRPr lang="en-QA" dirty="0"/>
              </a:p>
              <a:p>
                <a:pPr lvl="2"/>
                <a:endParaRPr lang="en-QA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887760"/>
              </a:xfrm>
              <a:blipFill>
                <a:blip r:embed="rId2"/>
                <a:stretch>
                  <a:fillRect l="-939" t="-2073" r="-235" b="-129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501228-C7E6-A14D-B27C-A89E597DE49F}"/>
                  </a:ext>
                </a:extLst>
              </p:cNvPr>
              <p:cNvSpPr/>
              <p:nvPr/>
            </p:nvSpPr>
            <p:spPr>
              <a:xfrm>
                <a:off x="4498928" y="5319601"/>
                <a:ext cx="3271088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501228-C7E6-A14D-B27C-A89E597D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28" y="5319601"/>
                <a:ext cx="3271088" cy="928524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FF24B-29A6-E04D-9BCB-97E115492F57}"/>
                  </a:ext>
                </a:extLst>
              </p:cNvPr>
              <p:cNvSpPr/>
              <p:nvPr/>
            </p:nvSpPr>
            <p:spPr>
              <a:xfrm>
                <a:off x="4333639" y="4269505"/>
                <a:ext cx="3681649" cy="105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FF24B-29A6-E04D-9BCB-97E115492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639" y="4269505"/>
                <a:ext cx="3681649" cy="1050096"/>
              </a:xfrm>
              <a:prstGeom prst="rect">
                <a:avLst/>
              </a:prstGeom>
              <a:blipFill>
                <a:blip r:embed="rId4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F54CB64-A657-1A42-A86C-83C3E2F7FB8F}"/>
              </a:ext>
            </a:extLst>
          </p:cNvPr>
          <p:cNvSpPr txBox="1"/>
          <p:nvPr/>
        </p:nvSpPr>
        <p:spPr>
          <a:xfrm>
            <a:off x="8564545" y="4578532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F0"/>
                </a:solidFill>
              </a:rPr>
              <a:t>Let us focus </a:t>
            </a:r>
            <a:br>
              <a:rPr lang="en-QA" sz="2400" b="1" dirty="0">
                <a:solidFill>
                  <a:srgbClr val="00B0F0"/>
                </a:solidFill>
              </a:rPr>
            </a:br>
            <a:r>
              <a:rPr lang="en-QA" sz="2400" b="1" dirty="0">
                <a:solidFill>
                  <a:srgbClr val="00B0F0"/>
                </a:solidFill>
              </a:rPr>
              <a:t>on this part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474B776B-1BF5-704C-8964-D536F182A57B}"/>
              </a:ext>
            </a:extLst>
          </p:cNvPr>
          <p:cNvSpPr/>
          <p:nvPr/>
        </p:nvSpPr>
        <p:spPr>
          <a:xfrm>
            <a:off x="7938344" y="4269505"/>
            <a:ext cx="122912" cy="2071918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AC9DC4B9-2B9F-ED49-8441-D913BAC5869C}"/>
              </a:ext>
            </a:extLst>
          </p:cNvPr>
          <p:cNvCxnSpPr/>
          <p:nvPr/>
        </p:nvCxnSpPr>
        <p:spPr>
          <a:xfrm flipV="1">
            <a:off x="8061256" y="4994031"/>
            <a:ext cx="393427" cy="196947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5667705"/>
          </a:xfrm>
        </p:spPr>
        <p:txBody>
          <a:bodyPr>
            <a:normAutofit/>
          </a:bodyPr>
          <a:lstStyle/>
          <a:p>
            <a:r>
              <a:rPr lang="en-GB" b="1" dirty="0"/>
              <a:t>Outline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Repeat until convergence{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  }</a:t>
            </a:r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EE43B7-F1A4-C045-AAD2-5F4DDB35E1D4}"/>
                  </a:ext>
                </a:extLst>
              </p:cNvPr>
              <p:cNvSpPr/>
              <p:nvPr/>
            </p:nvSpPr>
            <p:spPr>
              <a:xfrm>
                <a:off x="2857256" y="2910002"/>
                <a:ext cx="2595390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EE43B7-F1A4-C045-AAD2-5F4DDB35E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56" y="2910002"/>
                <a:ext cx="2595390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11F088-FA85-3A45-B7BC-307A53596F87}"/>
                  </a:ext>
                </a:extLst>
              </p:cNvPr>
              <p:cNvSpPr/>
              <p:nvPr/>
            </p:nvSpPr>
            <p:spPr>
              <a:xfrm>
                <a:off x="2916388" y="3323851"/>
                <a:ext cx="191360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11F088-FA85-3A45-B7BC-307A53596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8" y="3323851"/>
                <a:ext cx="1913601" cy="476990"/>
              </a:xfrm>
              <a:prstGeom prst="rect">
                <a:avLst/>
              </a:prstGeom>
              <a:blipFill>
                <a:blip r:embed="rId3"/>
                <a:stretch>
                  <a:fillRect t="-5128" r="-3947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7EA514-E4E2-EC48-B46B-AC597E346A71}"/>
                  </a:ext>
                </a:extLst>
              </p:cNvPr>
              <p:cNvSpPr txBox="1"/>
              <p:nvPr/>
            </p:nvSpPr>
            <p:spPr>
              <a:xfrm>
                <a:off x="2399653" y="2600498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7EA514-E4E2-EC48-B46B-AC597E34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3" y="2600498"/>
                <a:ext cx="2258375" cy="461665"/>
              </a:xfrm>
              <a:prstGeom prst="rect">
                <a:avLst/>
              </a:prstGeom>
              <a:blipFill>
                <a:blip r:embed="rId4"/>
                <a:stretch>
                  <a:fillRect l="-562" b="-243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5A070-4BC0-CD4A-9244-59B2541D3B37}"/>
                  </a:ext>
                </a:extLst>
              </p:cNvPr>
              <p:cNvSpPr txBox="1"/>
              <p:nvPr/>
            </p:nvSpPr>
            <p:spPr>
              <a:xfrm>
                <a:off x="2948287" y="3830033"/>
                <a:ext cx="241393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5A070-4BC0-CD4A-9244-59B2541D3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287" y="3830033"/>
                <a:ext cx="2413930" cy="384657"/>
              </a:xfrm>
              <a:prstGeom prst="rect">
                <a:avLst/>
              </a:prstGeom>
              <a:blipFill>
                <a:blip r:embed="rId5"/>
                <a:stretch>
                  <a:fillRect l="-2618" t="-6452" r="-2094" b="-258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641A7-1685-664B-B458-884811B591FE}"/>
                  </a:ext>
                </a:extLst>
              </p:cNvPr>
              <p:cNvSpPr/>
              <p:nvPr/>
            </p:nvSpPr>
            <p:spPr>
              <a:xfrm>
                <a:off x="2810857" y="4232991"/>
                <a:ext cx="3001014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𝒅𝒘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641A7-1685-664B-B458-884811B59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57" y="4232991"/>
                <a:ext cx="3001014" cy="476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9768E7-7132-D24F-9E7B-7E523CAC9658}"/>
                  </a:ext>
                </a:extLst>
              </p:cNvPr>
              <p:cNvSpPr/>
              <p:nvPr/>
            </p:nvSpPr>
            <p:spPr>
              <a:xfrm>
                <a:off x="2799496" y="4690583"/>
                <a:ext cx="2432012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9768E7-7132-D24F-9E7B-7E523CAC9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96" y="4690583"/>
                <a:ext cx="2432012" cy="476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BF10BB-F488-6342-BF26-3CC323730974}"/>
                  </a:ext>
                </a:extLst>
              </p:cNvPr>
              <p:cNvSpPr/>
              <p:nvPr/>
            </p:nvSpPr>
            <p:spPr>
              <a:xfrm>
                <a:off x="2399656" y="5105024"/>
                <a:ext cx="1884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BF10BB-F488-6342-BF26-3CC323730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6" y="5105024"/>
                <a:ext cx="188487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FCB602-09F8-2C47-A992-7567131E3FDE}"/>
                  </a:ext>
                </a:extLst>
              </p:cNvPr>
              <p:cNvSpPr/>
              <p:nvPr/>
            </p:nvSpPr>
            <p:spPr>
              <a:xfrm>
                <a:off x="2399656" y="5528304"/>
                <a:ext cx="1775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FCB602-09F8-2C47-A992-7567131E3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6" y="5528304"/>
                <a:ext cx="1775871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650B714-9481-F44A-9026-0ED72C6F0882}"/>
              </a:ext>
            </a:extLst>
          </p:cNvPr>
          <p:cNvSpPr txBox="1"/>
          <p:nvPr/>
        </p:nvSpPr>
        <p:spPr>
          <a:xfrm>
            <a:off x="747375" y="5243861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</a:t>
            </a:r>
            <a:r>
              <a:rPr lang="en-QA" sz="2000" b="1" dirty="0">
                <a:solidFill>
                  <a:srgbClr val="00B0F0"/>
                </a:solidFill>
              </a:rPr>
              <a:t>utside </a:t>
            </a:r>
          </a:p>
          <a:p>
            <a:r>
              <a:rPr lang="en-QA" sz="2000" b="1" dirty="0">
                <a:solidFill>
                  <a:srgbClr val="00B0F0"/>
                </a:solidFill>
              </a:rPr>
              <a:t>the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/>
              <p:nvPr/>
            </p:nvSpPr>
            <p:spPr>
              <a:xfrm>
                <a:off x="6386817" y="2672674"/>
                <a:ext cx="200881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17" y="2672674"/>
                <a:ext cx="2008819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/>
              <p:nvPr/>
            </p:nvSpPr>
            <p:spPr>
              <a:xfrm>
                <a:off x="6416530" y="3101487"/>
                <a:ext cx="1397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30" y="3101487"/>
                <a:ext cx="1397562" cy="461665"/>
              </a:xfrm>
              <a:prstGeom prst="rect">
                <a:avLst/>
              </a:prstGeom>
              <a:blipFill>
                <a:blip r:embed="rId11"/>
                <a:stretch>
                  <a:fillRect l="-901" t="-8108" r="-540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/>
              <p:nvPr/>
            </p:nvSpPr>
            <p:spPr>
              <a:xfrm>
                <a:off x="6458734" y="3622375"/>
                <a:ext cx="1627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𝒅𝒁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34" y="3622375"/>
                <a:ext cx="1627048" cy="369332"/>
              </a:xfrm>
              <a:prstGeom prst="rect">
                <a:avLst/>
              </a:prstGeom>
              <a:blipFill>
                <a:blip r:embed="rId12"/>
                <a:stretch>
                  <a:fillRect l="-3876" r="-3876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/>
              <p:nvPr/>
            </p:nvSpPr>
            <p:spPr>
              <a:xfrm>
                <a:off x="6333212" y="3905573"/>
                <a:ext cx="21028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𝒅𝒁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12" y="3905573"/>
                <a:ext cx="2102819" cy="786177"/>
              </a:xfrm>
              <a:prstGeom prst="rect">
                <a:avLst/>
              </a:prstGeom>
              <a:blipFill>
                <a:blip r:embed="rId1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/>
              <p:nvPr/>
            </p:nvSpPr>
            <p:spPr>
              <a:xfrm>
                <a:off x="6367281" y="4578443"/>
                <a:ext cx="2388987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81" y="4578443"/>
                <a:ext cx="2388987" cy="1098891"/>
              </a:xfrm>
              <a:prstGeom prst="rect">
                <a:avLst/>
              </a:prstGeom>
              <a:blipFill>
                <a:blip r:embed="rId14"/>
                <a:stretch>
                  <a:fillRect l="-529" t="-108046" b="-1643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B2CA82-2EC1-6C4B-A644-0C3C69C632D5}"/>
                  </a:ext>
                </a:extLst>
              </p:cNvPr>
              <p:cNvSpPr/>
              <p:nvPr/>
            </p:nvSpPr>
            <p:spPr>
              <a:xfrm>
                <a:off x="2399653" y="5878735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B2CA82-2EC1-6C4B-A644-0C3C69C63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3" y="5878735"/>
                <a:ext cx="212109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B249C8-6E73-E440-B282-169D1DCD075B}"/>
                  </a:ext>
                </a:extLst>
              </p:cNvPr>
              <p:cNvSpPr/>
              <p:nvPr/>
            </p:nvSpPr>
            <p:spPr>
              <a:xfrm>
                <a:off x="2399652" y="6169218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B249C8-6E73-E440-B282-169D1DCD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2" y="6169218"/>
                <a:ext cx="19575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/>
              <p:nvPr/>
            </p:nvSpPr>
            <p:spPr>
              <a:xfrm>
                <a:off x="6378155" y="5637387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5" y="5637387"/>
                <a:ext cx="212109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/>
              <p:nvPr/>
            </p:nvSpPr>
            <p:spPr>
              <a:xfrm>
                <a:off x="6378154" y="5927870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4" y="5927870"/>
                <a:ext cx="195758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Left Bracket 57">
            <a:extLst>
              <a:ext uri="{FF2B5EF4-FFF2-40B4-BE49-F238E27FC236}">
                <a16:creationId xmlns:a16="http://schemas.microsoft.com/office/drawing/2014/main" id="{09550558-FF4C-6F4B-ADEC-4FD4CD5E9B86}"/>
              </a:ext>
            </a:extLst>
          </p:cNvPr>
          <p:cNvSpPr/>
          <p:nvPr/>
        </p:nvSpPr>
        <p:spPr>
          <a:xfrm>
            <a:off x="2399652" y="5243861"/>
            <a:ext cx="45719" cy="1387022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B15404C7-5CF8-B040-BCDC-6598CB9278A9}"/>
              </a:ext>
            </a:extLst>
          </p:cNvPr>
          <p:cNvCxnSpPr>
            <a:stCxn id="58" idx="1"/>
            <a:endCxn id="17" idx="3"/>
          </p:cNvCxnSpPr>
          <p:nvPr/>
        </p:nvCxnSpPr>
        <p:spPr>
          <a:xfrm rot="10800000">
            <a:off x="1821708" y="5597804"/>
            <a:ext cx="577944" cy="339568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80E9B7F-3331-244E-A6EF-5F4B68C914F2}"/>
              </a:ext>
            </a:extLst>
          </p:cNvPr>
          <p:cNvSpPr txBox="1"/>
          <p:nvPr/>
        </p:nvSpPr>
        <p:spPr>
          <a:xfrm>
            <a:off x="742722" y="3051879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Forward </a:t>
            </a:r>
            <a:br>
              <a:rPr lang="en-GB" sz="2000" b="1" dirty="0">
                <a:solidFill>
                  <a:srgbClr val="00B0F0"/>
                </a:solidFill>
              </a:rPr>
            </a:br>
            <a:r>
              <a:rPr lang="en-GB" sz="2000" b="1" dirty="0">
                <a:solidFill>
                  <a:srgbClr val="00B0F0"/>
                </a:solidFill>
              </a:rPr>
              <a:t>propagation</a:t>
            </a:r>
            <a:endParaRPr lang="en-QA" sz="2000" b="1" dirty="0">
              <a:solidFill>
                <a:srgbClr val="00B0F0"/>
              </a:solidFill>
            </a:endParaRP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1B94E0DE-D38E-7E43-AE08-36250B4C55B7}"/>
              </a:ext>
            </a:extLst>
          </p:cNvPr>
          <p:cNvSpPr/>
          <p:nvPr/>
        </p:nvSpPr>
        <p:spPr>
          <a:xfrm>
            <a:off x="2874028" y="3106040"/>
            <a:ext cx="74259" cy="590456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7661861B-9AA5-BB41-B972-D78E2C4D0815}"/>
              </a:ext>
            </a:extLst>
          </p:cNvPr>
          <p:cNvCxnSpPr>
            <a:cxnSpLocks/>
            <a:stCxn id="62" idx="1"/>
            <a:endCxn id="61" idx="3"/>
          </p:cNvCxnSpPr>
          <p:nvPr/>
        </p:nvCxnSpPr>
        <p:spPr>
          <a:xfrm rot="10800000" flipV="1">
            <a:off x="2223962" y="3401268"/>
            <a:ext cx="650067" cy="4554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E6B90472-0DC9-9D4E-981A-03E2A0B735E2}"/>
              </a:ext>
            </a:extLst>
          </p:cNvPr>
          <p:cNvCxnSpPr>
            <a:stCxn id="11" idx="3"/>
          </p:cNvCxnSpPr>
          <p:nvPr/>
        </p:nvCxnSpPr>
        <p:spPr>
          <a:xfrm flipV="1">
            <a:off x="4658028" y="2180492"/>
            <a:ext cx="307867" cy="65083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F1284E-D96E-D743-B696-3EF4AC950FCA}"/>
                  </a:ext>
                </a:extLst>
              </p:cNvPr>
              <p:cNvSpPr txBox="1"/>
              <p:nvPr/>
            </p:nvSpPr>
            <p:spPr>
              <a:xfrm>
                <a:off x="3713821" y="1703292"/>
                <a:ext cx="2504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b="1" dirty="0">
                    <a:solidFill>
                      <a:srgbClr val="00B0F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b="1" dirty="0">
                    <a:solidFill>
                      <a:srgbClr val="00B0F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F1284E-D96E-D743-B696-3EF4AC95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21" y="1703292"/>
                <a:ext cx="2504147" cy="400110"/>
              </a:xfrm>
              <a:prstGeom prst="rect">
                <a:avLst/>
              </a:prstGeom>
              <a:blipFill>
                <a:blip r:embed="rId19"/>
                <a:stretch>
                  <a:fillRect l="-2525" t="-6061" r="-1515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1261E12-B833-464F-837D-C1A6090ED65B}"/>
              </a:ext>
            </a:extLst>
          </p:cNvPr>
          <p:cNvSpPr txBox="1"/>
          <p:nvPr/>
        </p:nvSpPr>
        <p:spPr>
          <a:xfrm>
            <a:off x="11844997" y="4600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150B664-CEF9-304D-B135-C8DD1F3ED05C}"/>
              </a:ext>
            </a:extLst>
          </p:cNvPr>
          <p:cNvSpPr txBox="1"/>
          <p:nvPr/>
        </p:nvSpPr>
        <p:spPr>
          <a:xfrm>
            <a:off x="742722" y="3909044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Backward </a:t>
            </a:r>
            <a:br>
              <a:rPr lang="en-GB" sz="2000" b="1" dirty="0">
                <a:solidFill>
                  <a:srgbClr val="00B0F0"/>
                </a:solidFill>
              </a:rPr>
            </a:br>
            <a:r>
              <a:rPr lang="en-GB" sz="2000" b="1" dirty="0">
                <a:solidFill>
                  <a:srgbClr val="00B0F0"/>
                </a:solidFill>
              </a:rPr>
              <a:t>propagation</a:t>
            </a:r>
            <a:endParaRPr lang="en-QA" sz="2000" b="1" dirty="0">
              <a:solidFill>
                <a:srgbClr val="00B0F0"/>
              </a:solidFill>
            </a:endParaRPr>
          </a:p>
        </p:txBody>
      </p:sp>
      <p:sp>
        <p:nvSpPr>
          <p:cNvPr id="72" name="Left Bracket 71">
            <a:extLst>
              <a:ext uri="{FF2B5EF4-FFF2-40B4-BE49-F238E27FC236}">
                <a16:creationId xmlns:a16="http://schemas.microsoft.com/office/drawing/2014/main" id="{65D6FA0E-EB12-2C47-B52D-C081A469557B}"/>
              </a:ext>
            </a:extLst>
          </p:cNvPr>
          <p:cNvSpPr/>
          <p:nvPr/>
        </p:nvSpPr>
        <p:spPr>
          <a:xfrm>
            <a:off x="2874028" y="3963205"/>
            <a:ext cx="74259" cy="1122396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513BE4B5-4A8D-7E49-9306-D571F115B161}"/>
              </a:ext>
            </a:extLst>
          </p:cNvPr>
          <p:cNvCxnSpPr>
            <a:cxnSpLocks/>
            <a:stCxn id="72" idx="1"/>
            <a:endCxn id="71" idx="3"/>
          </p:cNvCxnSpPr>
          <p:nvPr/>
        </p:nvCxnSpPr>
        <p:spPr>
          <a:xfrm rot="10800000">
            <a:off x="2223962" y="4262987"/>
            <a:ext cx="650067" cy="26141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e 74">
            <a:extLst>
              <a:ext uri="{FF2B5EF4-FFF2-40B4-BE49-F238E27FC236}">
                <a16:creationId xmlns:a16="http://schemas.microsoft.com/office/drawing/2014/main" id="{BFFBD6B8-2271-EB4E-BE27-3CA56374D512}"/>
              </a:ext>
            </a:extLst>
          </p:cNvPr>
          <p:cNvSpPr/>
          <p:nvPr/>
        </p:nvSpPr>
        <p:spPr>
          <a:xfrm>
            <a:off x="5452646" y="2752096"/>
            <a:ext cx="643354" cy="36960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11B764D-CFD7-B64D-AA27-C697D4C88232}"/>
              </a:ext>
            </a:extLst>
          </p:cNvPr>
          <p:cNvSpPr txBox="1"/>
          <p:nvPr/>
        </p:nvSpPr>
        <p:spPr>
          <a:xfrm>
            <a:off x="9645399" y="3422320"/>
            <a:ext cx="214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Vectorized version</a:t>
            </a:r>
          </a:p>
        </p:txBody>
      </p:sp>
      <p:sp>
        <p:nvSpPr>
          <p:cNvPr id="77" name="Right Bracket 76">
            <a:extLst>
              <a:ext uri="{FF2B5EF4-FFF2-40B4-BE49-F238E27FC236}">
                <a16:creationId xmlns:a16="http://schemas.microsoft.com/office/drawing/2014/main" id="{64CD7C4B-AD8B-6248-9684-2B1674C547EA}"/>
              </a:ext>
            </a:extLst>
          </p:cNvPr>
          <p:cNvSpPr/>
          <p:nvPr/>
        </p:nvSpPr>
        <p:spPr>
          <a:xfrm>
            <a:off x="8499248" y="2752096"/>
            <a:ext cx="173995" cy="3588304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2" name="Curved Connector 91">
            <a:extLst>
              <a:ext uri="{FF2B5EF4-FFF2-40B4-BE49-F238E27FC236}">
                <a16:creationId xmlns:a16="http://schemas.microsoft.com/office/drawing/2014/main" id="{0079B143-659E-594A-8339-4323CD724AA5}"/>
              </a:ext>
            </a:extLst>
          </p:cNvPr>
          <p:cNvCxnSpPr/>
          <p:nvPr/>
        </p:nvCxnSpPr>
        <p:spPr>
          <a:xfrm flipV="1">
            <a:off x="8673243" y="3629228"/>
            <a:ext cx="967726" cy="818323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3" grpId="0"/>
      <p:bldP spid="14" grpId="0"/>
      <p:bldP spid="15" grpId="0"/>
      <p:bldP spid="16" grpId="0"/>
      <p:bldP spid="17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8" grpId="0" animBg="1"/>
      <p:bldP spid="61" grpId="0"/>
      <p:bldP spid="62" grpId="0" animBg="1"/>
      <p:bldP spid="69" grpId="0"/>
      <p:bldP spid="71" grpId="0"/>
      <p:bldP spid="72" grpId="0" animBg="1"/>
      <p:bldP spid="75" grpId="0" animBg="1"/>
      <p:bldP spid="76" grpId="0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Quiz II and Deep Learning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Quiz II grades are out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final exam is on Thursday, April 28 from 8:30AM to 11:30AM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15-182: In the Moot Ball Room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15-282: In Room 1064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5667705"/>
          </a:xfrm>
        </p:spPr>
        <p:txBody>
          <a:bodyPr>
            <a:normAutofit/>
          </a:bodyPr>
          <a:lstStyle/>
          <a:p>
            <a:r>
              <a:rPr lang="en-GB" b="1" dirty="0"/>
              <a:t>Outline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Repeat until convergence{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  }</a:t>
            </a:r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/>
              <p:nvPr/>
            </p:nvSpPr>
            <p:spPr>
              <a:xfrm>
                <a:off x="2321226" y="2672674"/>
                <a:ext cx="200881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226" y="2672674"/>
                <a:ext cx="2008819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/>
              <p:nvPr/>
            </p:nvSpPr>
            <p:spPr>
              <a:xfrm>
                <a:off x="2350939" y="3101487"/>
                <a:ext cx="1397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39" y="3101487"/>
                <a:ext cx="1397562" cy="461665"/>
              </a:xfrm>
              <a:prstGeom prst="rect">
                <a:avLst/>
              </a:prstGeom>
              <a:blipFill>
                <a:blip r:embed="rId3"/>
                <a:stretch>
                  <a:fillRect l="-1802" t="-8108" r="-540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/>
              <p:nvPr/>
            </p:nvSpPr>
            <p:spPr>
              <a:xfrm>
                <a:off x="2393143" y="3622375"/>
                <a:ext cx="1627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𝒅𝒁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43" y="3622375"/>
                <a:ext cx="1627048" cy="369332"/>
              </a:xfrm>
              <a:prstGeom prst="rect">
                <a:avLst/>
              </a:prstGeom>
              <a:blipFill>
                <a:blip r:embed="rId4"/>
                <a:stretch>
                  <a:fillRect l="-4651" r="-3876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/>
              <p:nvPr/>
            </p:nvSpPr>
            <p:spPr>
              <a:xfrm>
                <a:off x="2267621" y="3905573"/>
                <a:ext cx="21028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𝒅𝒁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21" y="3905573"/>
                <a:ext cx="2102819" cy="786177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/>
              <p:nvPr/>
            </p:nvSpPr>
            <p:spPr>
              <a:xfrm>
                <a:off x="2301690" y="4578443"/>
                <a:ext cx="2388987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90" y="4578443"/>
                <a:ext cx="2388987" cy="1098891"/>
              </a:xfrm>
              <a:prstGeom prst="rect">
                <a:avLst/>
              </a:prstGeom>
              <a:blipFill>
                <a:blip r:embed="rId6"/>
                <a:stretch>
                  <a:fillRect l="-529" t="-108046" b="-1643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/>
              <p:nvPr/>
            </p:nvSpPr>
            <p:spPr>
              <a:xfrm>
                <a:off x="2312564" y="5637387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4" y="5637387"/>
                <a:ext cx="212109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/>
              <p:nvPr/>
            </p:nvSpPr>
            <p:spPr>
              <a:xfrm>
                <a:off x="2312563" y="5927870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3" y="5927870"/>
                <a:ext cx="19575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1261E12-B833-464F-837D-C1A6090ED65B}"/>
              </a:ext>
            </a:extLst>
          </p:cNvPr>
          <p:cNvSpPr txBox="1"/>
          <p:nvPr/>
        </p:nvSpPr>
        <p:spPr>
          <a:xfrm>
            <a:off x="11844997" y="4600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0107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A Neural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Akin to logistic regression, we can represent any neural network in terms of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7BF23A-96D9-9144-A801-9CBD89D2E5FD}"/>
              </a:ext>
            </a:extLst>
          </p:cNvPr>
          <p:cNvGrpSpPr/>
          <p:nvPr/>
        </p:nvGrpSpPr>
        <p:grpSpPr>
          <a:xfrm>
            <a:off x="4569787" y="3875185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5B78D78-4DC4-5F49-8DF2-441E048FBBD1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B108FA2-6C6E-9F46-BC59-C6EB37A43977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F7965BE-111F-D749-98D9-31FCCAB49CEC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ACF194-B60C-3542-B184-ECA97E0CD4B5}"/>
              </a:ext>
            </a:extLst>
          </p:cNvPr>
          <p:cNvGrpSpPr/>
          <p:nvPr/>
        </p:nvGrpSpPr>
        <p:grpSpPr>
          <a:xfrm>
            <a:off x="6124076" y="539391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C9C989B-0336-864D-BBDC-E87B4AD39EB1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5564617-258D-6943-85C8-4C801C1C9B4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BD1B728-8C8C-E944-AB5E-52151959BDA9}"/>
                </a:ext>
              </a:extLst>
            </p:cNvPr>
            <p:cNvCxnSpPr>
              <a:cxnSpLocks/>
              <a:stCxn id="66" idx="0"/>
              <a:endCxn id="6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084088C-01C9-5C4C-B16D-02E641B2BDE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7A13160-9D80-AB4C-916E-EEB48BCF5BBE}"/>
              </a:ext>
            </a:extLst>
          </p:cNvPr>
          <p:cNvGrpSpPr/>
          <p:nvPr/>
        </p:nvGrpSpPr>
        <p:grpSpPr>
          <a:xfrm>
            <a:off x="6124076" y="4474091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BD5D49B-A7FC-C640-87D6-56CCEAA9C43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0EAABC-ABAD-0E46-B152-F553FF1E8F84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F30C2D-9981-A147-87D1-C9D3ADDA0607}"/>
                </a:ext>
              </a:extLst>
            </p:cNvPr>
            <p:cNvCxnSpPr>
              <a:cxnSpLocks/>
              <a:stCxn id="72" idx="0"/>
              <a:endCxn id="72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B334D2B-D997-F247-97D8-D8CA87535F91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67EE13-175D-8D41-99A3-D964BFDE8159}"/>
              </a:ext>
            </a:extLst>
          </p:cNvPr>
          <p:cNvGrpSpPr/>
          <p:nvPr/>
        </p:nvGrpSpPr>
        <p:grpSpPr>
          <a:xfrm>
            <a:off x="6128726" y="3561100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47BA62D-7610-2944-8EE6-4DF7538F9760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CA96DEA-7C80-3B42-89C9-787440D72598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3796249-3A69-9E4A-BE73-3C6ABEEAA828}"/>
                </a:ext>
              </a:extLst>
            </p:cNvPr>
            <p:cNvCxnSpPr>
              <a:cxnSpLocks/>
              <a:stCxn id="77" idx="0"/>
              <a:endCxn id="7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5583568-82E8-354E-9310-96A15A8EB83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E06048-6446-784C-8B8B-32102C3E098E}"/>
              </a:ext>
            </a:extLst>
          </p:cNvPr>
          <p:cNvGrpSpPr/>
          <p:nvPr/>
        </p:nvGrpSpPr>
        <p:grpSpPr>
          <a:xfrm>
            <a:off x="6120680" y="2641157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5710770-19A0-2340-AFA0-2CDDFB232F0B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CE5D76D-4555-6E4C-A3A7-9775925D6C54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49B8FA-9C5F-7442-BD24-A745F0D706B2}"/>
                </a:ext>
              </a:extLst>
            </p:cNvPr>
            <p:cNvCxnSpPr>
              <a:cxnSpLocks/>
              <a:stCxn id="82" idx="0"/>
              <a:endCxn id="82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CA41E4C-354B-6648-A3C6-C65D90A33FAF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5C113-B8A1-1445-97D2-95A981E81CA1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5089773" y="3073157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685C6B-9258-944A-AF9D-7048D88CE520}"/>
              </a:ext>
            </a:extLst>
          </p:cNvPr>
          <p:cNvCxnSpPr>
            <a:cxnSpLocks/>
            <a:stCxn id="54" idx="3"/>
            <a:endCxn id="79" idx="1"/>
          </p:cNvCxnSpPr>
          <p:nvPr/>
        </p:nvCxnSpPr>
        <p:spPr>
          <a:xfrm flipV="1">
            <a:off x="5089773" y="3957394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7FE41A-7722-E246-8B52-FE87ABF0869F}"/>
              </a:ext>
            </a:extLst>
          </p:cNvPr>
          <p:cNvCxnSpPr>
            <a:cxnSpLocks/>
            <a:stCxn id="54" idx="3"/>
            <a:endCxn id="72" idx="2"/>
          </p:cNvCxnSpPr>
          <p:nvPr/>
        </p:nvCxnSpPr>
        <p:spPr>
          <a:xfrm>
            <a:off x="5089773" y="4075240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C91986-3968-B24C-9998-66EF3B69CCFD}"/>
              </a:ext>
            </a:extLst>
          </p:cNvPr>
          <p:cNvCxnSpPr>
            <a:cxnSpLocks/>
            <a:stCxn id="54" idx="3"/>
            <a:endCxn id="66" idx="2"/>
          </p:cNvCxnSpPr>
          <p:nvPr/>
        </p:nvCxnSpPr>
        <p:spPr>
          <a:xfrm>
            <a:off x="5089773" y="4075240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C3D9713-E548-2B44-A038-DA7EBE2A4A6E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089773" y="3073157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2010C2A-EC59-7D41-AE18-B55236473398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089773" y="3933545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BB0E9D4-AF72-424E-BC80-5428928D50CF}"/>
              </a:ext>
            </a:extLst>
          </p:cNvPr>
          <p:cNvCxnSpPr>
            <a:cxnSpLocks/>
            <a:stCxn id="55" idx="3"/>
            <a:endCxn id="72" idx="2"/>
          </p:cNvCxnSpPr>
          <p:nvPr/>
        </p:nvCxnSpPr>
        <p:spPr>
          <a:xfrm>
            <a:off x="5089773" y="4610287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EE146B2-027D-8146-B2C2-3B46DFFC0326}"/>
              </a:ext>
            </a:extLst>
          </p:cNvPr>
          <p:cNvCxnSpPr>
            <a:cxnSpLocks/>
            <a:stCxn id="55" idx="3"/>
            <a:endCxn id="66" idx="2"/>
          </p:cNvCxnSpPr>
          <p:nvPr/>
        </p:nvCxnSpPr>
        <p:spPr>
          <a:xfrm>
            <a:off x="5089773" y="4610287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2F2BC76-6A43-E84E-AD2D-C3FA1E220387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5089773" y="4610287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DE0F878-B696-1B46-BF86-FE324F5C4314}"/>
              </a:ext>
            </a:extLst>
          </p:cNvPr>
          <p:cNvCxnSpPr>
            <a:cxnSpLocks/>
            <a:stCxn id="57" idx="3"/>
            <a:endCxn id="82" idx="2"/>
          </p:cNvCxnSpPr>
          <p:nvPr/>
        </p:nvCxnSpPr>
        <p:spPr>
          <a:xfrm flipV="1">
            <a:off x="5082491" y="3073157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5998869-0884-8E44-B3DB-CC9BDC3D54E6}"/>
              </a:ext>
            </a:extLst>
          </p:cNvPr>
          <p:cNvCxnSpPr>
            <a:cxnSpLocks/>
            <a:stCxn id="57" idx="3"/>
            <a:endCxn id="77" idx="2"/>
          </p:cNvCxnSpPr>
          <p:nvPr/>
        </p:nvCxnSpPr>
        <p:spPr>
          <a:xfrm flipV="1">
            <a:off x="5082491" y="3993100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4CEBB33-206E-B649-80D3-3117C65D319C}"/>
              </a:ext>
            </a:extLst>
          </p:cNvPr>
          <p:cNvCxnSpPr>
            <a:cxnSpLocks/>
            <a:stCxn id="57" idx="3"/>
            <a:endCxn id="72" idx="2"/>
          </p:cNvCxnSpPr>
          <p:nvPr/>
        </p:nvCxnSpPr>
        <p:spPr>
          <a:xfrm flipV="1">
            <a:off x="5082491" y="4906091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2D3494-2FFB-BA4B-99B4-6E09FE63D6F3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5112836" y="5145334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8AB476-8F0E-BB40-B00D-4CDA92FD40D2}"/>
              </a:ext>
            </a:extLst>
          </p:cNvPr>
          <p:cNvGrpSpPr/>
          <p:nvPr/>
        </p:nvGrpSpPr>
        <p:grpSpPr>
          <a:xfrm>
            <a:off x="7665789" y="408945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BDA90C7-E124-BB48-A4F1-881E209BD5F6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433A609-DAC1-2745-BB2B-BECABD8BCFCC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52F6A07-8564-4D4B-88B4-F1FB3029D662}"/>
                </a:ext>
              </a:extLst>
            </p:cNvPr>
            <p:cNvCxnSpPr>
              <a:cxnSpLocks/>
              <a:stCxn id="100" idx="0"/>
              <a:endCxn id="100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F83D3A2-ED1A-6943-89AA-7944926A041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DA31E33-56F9-3548-92D0-610319141985}"/>
              </a:ext>
            </a:extLst>
          </p:cNvPr>
          <p:cNvCxnSpPr>
            <a:cxnSpLocks/>
            <a:stCxn id="82" idx="6"/>
            <a:endCxn id="100" idx="2"/>
          </p:cNvCxnSpPr>
          <p:nvPr/>
        </p:nvCxnSpPr>
        <p:spPr>
          <a:xfrm>
            <a:off x="6984680" y="3073157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21E67E4-61DC-B44E-904A-7FD7AEEF9FC3}"/>
              </a:ext>
            </a:extLst>
          </p:cNvPr>
          <p:cNvCxnSpPr>
            <a:cxnSpLocks/>
            <a:stCxn id="77" idx="6"/>
            <a:endCxn id="100" idx="2"/>
          </p:cNvCxnSpPr>
          <p:nvPr/>
        </p:nvCxnSpPr>
        <p:spPr>
          <a:xfrm>
            <a:off x="6992726" y="3993100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FD8573D-48E4-FB43-8FC1-1A5F62860410}"/>
              </a:ext>
            </a:extLst>
          </p:cNvPr>
          <p:cNvCxnSpPr>
            <a:cxnSpLocks/>
            <a:stCxn id="72" idx="6"/>
            <a:endCxn id="100" idx="2"/>
          </p:cNvCxnSpPr>
          <p:nvPr/>
        </p:nvCxnSpPr>
        <p:spPr>
          <a:xfrm flipV="1">
            <a:off x="6988076" y="4521457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D7380FE-7BF0-3F4F-AA91-D7A280E003FF}"/>
              </a:ext>
            </a:extLst>
          </p:cNvPr>
          <p:cNvCxnSpPr>
            <a:cxnSpLocks/>
            <a:stCxn id="66" idx="6"/>
            <a:endCxn id="100" idx="2"/>
          </p:cNvCxnSpPr>
          <p:nvPr/>
        </p:nvCxnSpPr>
        <p:spPr>
          <a:xfrm flipV="1">
            <a:off x="6988076" y="4521457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4AB02B0-915A-C14A-BDBE-7FF6232F95CB}"/>
                  </a:ext>
                </a:extLst>
              </p:cNvPr>
              <p:cNvSpPr/>
              <p:nvPr/>
            </p:nvSpPr>
            <p:spPr>
              <a:xfrm>
                <a:off x="8763658" y="432140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4AB02B0-915A-C14A-BDBE-7FF6232F9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658" y="4321402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CF1F04F-432B-7444-9A03-DD08A231705B}"/>
              </a:ext>
            </a:extLst>
          </p:cNvPr>
          <p:cNvCxnSpPr>
            <a:cxnSpLocks/>
            <a:stCxn id="100" idx="6"/>
            <a:endCxn id="107" idx="1"/>
          </p:cNvCxnSpPr>
          <p:nvPr/>
        </p:nvCxnSpPr>
        <p:spPr>
          <a:xfrm>
            <a:off x="8529789" y="4521457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0315BD7-6478-514A-BE60-E342193FB565}"/>
              </a:ext>
            </a:extLst>
          </p:cNvPr>
          <p:cNvSpPr txBox="1"/>
          <p:nvPr/>
        </p:nvSpPr>
        <p:spPr>
          <a:xfrm>
            <a:off x="7626088" y="4982090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01B1D2-5181-E641-B057-C971F07D94FD}"/>
              </a:ext>
            </a:extLst>
          </p:cNvPr>
          <p:cNvSpPr txBox="1"/>
          <p:nvPr/>
        </p:nvSpPr>
        <p:spPr>
          <a:xfrm>
            <a:off x="6084376" y="630603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5042006-2B71-FD4A-9D92-740FDFC9325E}"/>
              </a:ext>
            </a:extLst>
          </p:cNvPr>
          <p:cNvSpPr txBox="1"/>
          <p:nvPr/>
        </p:nvSpPr>
        <p:spPr>
          <a:xfrm>
            <a:off x="4162724" y="5772102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9657F10-DB8D-964B-88DF-1E573C2201E0}"/>
                  </a:ext>
                </a:extLst>
              </p:cNvPr>
              <p:cNvSpPr/>
              <p:nvPr/>
            </p:nvSpPr>
            <p:spPr>
              <a:xfrm>
                <a:off x="4264579" y="3287767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9657F10-DB8D-964B-88DF-1E573C220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79" y="3287767"/>
                <a:ext cx="1137684" cy="4133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CA2F49B-8887-9748-AE20-3DB81157A3DA}"/>
              </a:ext>
            </a:extLst>
          </p:cNvPr>
          <p:cNvSpPr/>
          <p:nvPr/>
        </p:nvSpPr>
        <p:spPr>
          <a:xfrm>
            <a:off x="4540609" y="3957393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C1D7A0F-F3E3-F741-B958-51D7482D0856}"/>
              </a:ext>
            </a:extLst>
          </p:cNvPr>
          <p:cNvCxnSpPr>
            <a:cxnSpLocks/>
          </p:cNvCxnSpPr>
          <p:nvPr/>
        </p:nvCxnSpPr>
        <p:spPr>
          <a:xfrm flipV="1">
            <a:off x="4833421" y="3671787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4D7D7E8-058C-1D45-9DF1-8E93BBC9A599}"/>
              </a:ext>
            </a:extLst>
          </p:cNvPr>
          <p:cNvSpPr/>
          <p:nvPr/>
        </p:nvSpPr>
        <p:spPr>
          <a:xfrm>
            <a:off x="756011" y="3997037"/>
            <a:ext cx="28548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QA" sz="2800" b="1" dirty="0">
                <a:solidFill>
                  <a:srgbClr val="00B0F0"/>
                </a:solidFill>
              </a:rPr>
              <a:t>A neural network </a:t>
            </a:r>
            <a:br>
              <a:rPr lang="en-QA" sz="2800" b="1" dirty="0">
                <a:solidFill>
                  <a:srgbClr val="00B0F0"/>
                </a:solidFill>
              </a:rPr>
            </a:br>
            <a:r>
              <a:rPr lang="en-QA" sz="2800" b="1" dirty="0">
                <a:solidFill>
                  <a:srgbClr val="00B0F0"/>
                </a:solidFill>
              </a:rPr>
              <a:t>with 2 layers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4DD3E92B-F012-D24C-9C1C-BE80B1954535}"/>
              </a:ext>
            </a:extLst>
          </p:cNvPr>
          <p:cNvSpPr/>
          <p:nvPr/>
        </p:nvSpPr>
        <p:spPr>
          <a:xfrm>
            <a:off x="3610831" y="2641157"/>
            <a:ext cx="173378" cy="3956591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164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  <p:bldP spid="112" grpId="0"/>
      <p:bldP spid="113" grpId="0" animBg="1"/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A Neural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Akin to logistic regression, we can represent any neural network in terms of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0693BAD-B243-1142-B1DE-3B28DC4B7B29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0693BAD-B243-1142-B1DE-3B28DC4B7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2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13712E-42A3-FC40-BB10-E7E88A51E0F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0D285D2-F6C8-6044-A4FF-86B0B25BCD68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9A8825-7A8C-AB4A-B59A-9F26EC89D11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9A8825-7A8C-AB4A-B59A-9F26EC89D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52FD94-38B3-0342-9FFD-0DC3F6689443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52FD94-38B3-0342-9FFD-0DC3F6689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9A8925-24DC-0D45-A767-740A1EC0FDA2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711357-F121-C04D-8AA1-93815DEFFC8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711357-F121-C04D-8AA1-93815DEFF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351584E-D41F-4049-A934-29972C76E694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351584E-D41F-4049-A934-29972C76E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6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B0EE920-23D7-5543-9520-4EC6EFF992F6}"/>
              </a:ext>
            </a:extLst>
          </p:cNvPr>
          <p:cNvCxnSpPr>
            <a:cxnSpLocks/>
            <a:stCxn id="60" idx="3"/>
            <a:endCxn id="116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8212474-8BB9-C04C-8FAC-E88316DEC04E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8212474-8BB9-C04C-8FAC-E88316DEC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F411BBCF-AD84-854F-BFF5-47A434FDB586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F411BBCF-AD84-854F-BFF5-47A434FD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8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59701A8F-08BE-D749-82C0-502336CCAA6A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59701A8F-08BE-D749-82C0-502336CCA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9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B4420E4-AEF4-9647-9CF1-B6B72BABD8C8}"/>
              </a:ext>
            </a:extLst>
          </p:cNvPr>
          <p:cNvCxnSpPr>
            <a:cxnSpLocks/>
            <a:stCxn id="131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695AC81-0E42-2D43-BA9D-C7C60F28BB9D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1814F7-A584-0941-ABBA-C4DD6A6CBA68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8F271A6-1A65-ED42-BA92-56E032E99A16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F5FF656-5AE5-3640-B7BF-5BC976E884EA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42AC7B2-BE7B-6840-914C-D423D8D81155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42AC7B2-BE7B-6840-914C-D423D8D81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5234B9D-D3B7-8E41-BECD-7D6DF67653E6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5234B9D-D3B7-8E41-BECD-7D6DF6765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F46F9A40-6536-D040-B4CB-D9D1DAF4DCB9}"/>
              </a:ext>
            </a:extLst>
          </p:cNvPr>
          <p:cNvSpPr/>
          <p:nvPr/>
        </p:nvSpPr>
        <p:spPr>
          <a:xfrm>
            <a:off x="3028904" y="4924898"/>
            <a:ext cx="5965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QA" sz="2800" b="1" dirty="0">
                <a:solidFill>
                  <a:srgbClr val="00B0F0"/>
                </a:solidFill>
              </a:rPr>
              <a:t>The corresponding computation graph</a:t>
            </a: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4A9235A5-9E7C-6241-8B03-9123E3D90FD0}"/>
              </a:ext>
            </a:extLst>
          </p:cNvPr>
          <p:cNvSpPr/>
          <p:nvPr/>
        </p:nvSpPr>
        <p:spPr>
          <a:xfrm rot="5400000">
            <a:off x="6068772" y="-1090662"/>
            <a:ext cx="173812" cy="11585792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705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BAC1A54-B1B5-D04F-915C-3326BD8629CB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BAC1A54-B1B5-D04F-915C-3326BD862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2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7B2D3B-7980-2E49-A006-0B0141FC20F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34C3BC-E0DC-F546-8F87-E733C10081A2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5A9DB7-F474-AE46-AEE8-BEAA62CC12A6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5A9DB7-F474-AE46-AEE8-BEAA62CC1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AB1DF9-EC97-F847-9A9C-B2FDE69234A8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AB1DF9-EC97-F847-9A9C-B2FDE6923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826759-BCEF-5441-8F4A-366A00C76BB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41DA7A-613A-8747-B0F6-981FE656E19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41DA7A-613A-8747-B0F6-981FE656E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759E45C-7190-4240-987F-02768C657617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759E45C-7190-4240-987F-02768C657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6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A14647-E6CF-4E4C-988C-3F3EBF89C578}"/>
              </a:ext>
            </a:extLst>
          </p:cNvPr>
          <p:cNvCxnSpPr>
            <a:cxnSpLocks/>
            <a:stCxn id="23" idx="3"/>
            <a:endCxn id="35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25E6B45-180E-EF49-BAC9-9770DF346F3A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25E6B45-180E-EF49-BAC9-9770DF346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F37ACB9-22E1-0B47-80E8-5A5CDD4D0999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F37ACB9-22E1-0B47-80E8-5A5CDD4D0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8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A4A533-0EC9-3543-99D5-60FF88D8F162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A4A533-0EC9-3543-99D5-60FF88D8F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9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589445-85B8-234D-A36C-3AEFCCD2530E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35DE1D2-8BBB-5A40-8528-E7D8E524741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9AC026-66E7-EE49-8A64-539C01CD887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18FF2A-C7F9-CB4C-99ED-E62D608A61F6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2185B6-9200-4549-9694-FE96694CF41F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563C5F-0546-B74E-ACD1-2B402887850E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563C5F-0546-B74E-ACD1-2B402887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E381D7-FC3B-3E4E-AA67-786EF0FE1569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E381D7-FC3B-3E4E-AA67-786EF0FE1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0337831D-D55B-8F48-9D6E-39424417CB8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0337831D-D55B-8F48-9D6E-39424417C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12"/>
                <a:stretch>
                  <a:fillRect l="-1170" r="-117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8038ED-36E0-F34B-91B7-6B2C26FB07AE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DC00669-82C9-EE4F-90DB-8589C8A0F7CC}"/>
              </a:ext>
            </a:extLst>
          </p:cNvPr>
          <p:cNvCxnSpPr>
            <a:cxnSpLocks/>
            <a:endCxn id="80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E1B9FE1-20D0-1446-BD44-530991BCBE2B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E1B9FE1-20D0-1446-BD44-530991BCB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681EFA0-630C-5741-A772-8C2345CE5F65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681EFA0-630C-5741-A772-8C2345CE5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6C718FA-BD14-CB47-B576-201A4C3FD703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EFECFD-97C4-A546-8F69-D5445BB5E74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EFECFD-97C4-A546-8F69-D5445BB5E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22090770-6FE6-3447-AC15-17FBD35B2396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22090770-6FE6-3447-AC15-17FBD35B2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13"/>
                <a:stretch>
                  <a:fillRect r="-230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1CF335C-02A7-A942-887D-49B504723B70}"/>
              </a:ext>
            </a:extLst>
          </p:cNvPr>
          <p:cNvCxnSpPr>
            <a:cxnSpLocks/>
            <a:stCxn id="80" idx="3"/>
            <a:endCxn id="87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6122AB4-1EF7-6C42-9545-85035B8BFF4E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6122AB4-1EF7-6C42-9545-85035B8B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98F7EBF-C04A-2F4E-8CBE-00CC734D0679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98F7EBF-C04A-2F4E-8CBE-00CC734D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15"/>
                <a:stretch>
                  <a:fillRect l="-1047" r="-1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61F987-2C8D-8A4C-AD05-9C82726DDEF8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61F987-2C8D-8A4C-AD05-9C82726DD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6"/>
                <a:stretch>
                  <a:fillRect r="-310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3EB20D-B0B7-4447-8FBF-EFCBEE9BFE36}"/>
              </a:ext>
            </a:extLst>
          </p:cNvPr>
          <p:cNvCxnSpPr>
            <a:cxnSpLocks/>
            <a:stCxn id="90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4CD09E2-0993-B74E-8CEA-195439C74ED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F9A2B4-BD5E-4E45-99B7-6462E676195E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2BB67DE-5A59-5242-B575-8253AE5A55D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E3E39CC-3455-8042-8DED-129D6C55F001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CE0D04-5900-8840-A0FB-8F1ABFC4C24E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CE0D04-5900-8840-A0FB-8F1ABFC4C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0306C-5ABC-5442-BB1A-A88FD5E0E229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0306C-5ABC-5442-BB1A-A88FD5E0E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9" grpId="0"/>
      <p:bldP spid="35" grpId="0" animBg="1"/>
      <p:bldP spid="38" grpId="0" animBg="1"/>
      <p:bldP spid="39" grpId="0" animBg="1"/>
      <p:bldP spid="40" grpId="0" animBg="1"/>
      <p:bldP spid="46" grpId="0"/>
      <p:bldP spid="47" grpId="0"/>
      <p:bldP spid="80" grpId="0" animBg="1"/>
      <p:bldP spid="83" grpId="0"/>
      <p:bldP spid="84" grpId="0"/>
      <p:bldP spid="86" grpId="0"/>
      <p:bldP spid="87" grpId="0" animBg="1"/>
      <p:bldP spid="89" grpId="0" animBg="1"/>
      <p:bldP spid="90" grpId="0" animBg="1"/>
      <p:bldP spid="91" grpId="0" animBg="1"/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blipFill>
                <a:blip r:embed="rId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4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8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10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1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5" grpId="0"/>
      <p:bldP spid="26" grpId="0"/>
      <p:bldP spid="28" grpId="0"/>
      <p:bldP spid="29" grpId="0" animBg="1"/>
      <p:bldP spid="37" grpId="0" animBg="1"/>
      <p:bldP spid="38" grpId="0" animBg="1"/>
      <p:bldP spid="39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BA228F-1737-2640-8E14-6A39C8B3946E}"/>
                  </a:ext>
                </a:extLst>
              </p:cNvPr>
              <p:cNvSpPr/>
              <p:nvPr/>
            </p:nvSpPr>
            <p:spPr>
              <a:xfrm>
                <a:off x="2509447" y="5018307"/>
                <a:ext cx="2417072" cy="867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BA228F-1737-2640-8E14-6A39C8B39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47" y="5018307"/>
                <a:ext cx="2417072" cy="867930"/>
              </a:xfrm>
              <a:prstGeom prst="rect">
                <a:avLst/>
              </a:prstGeom>
              <a:blipFill>
                <a:blip r:embed="rId13"/>
                <a:stretch>
                  <a:fillRect r="-524" b="-1159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89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413" t="-1754" r="-124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0E84-6F2F-4A44-8EA0-46BF3D84508B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0E84-6F2F-4A44-8EA0-46BF3D845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blipFill>
                <a:blip r:embed="rId1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413" t="-1754" r="-124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8A0F55-91DD-9342-AD1D-5D28DA8E6D34}"/>
                  </a:ext>
                </a:extLst>
              </p:cNvPr>
              <p:cNvSpPr/>
              <p:nvPr/>
            </p:nvSpPr>
            <p:spPr>
              <a:xfrm>
                <a:off x="4375918" y="5206625"/>
                <a:ext cx="1562607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8A0F55-91DD-9342-AD1D-5D28DA8E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18" y="5206625"/>
                <a:ext cx="1562607" cy="477438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675BF7-D76F-EC41-87A7-1F196B11F1C0}"/>
                  </a:ext>
                </a:extLst>
              </p:cNvPr>
              <p:cNvSpPr/>
              <p:nvPr/>
            </p:nvSpPr>
            <p:spPr>
              <a:xfrm>
                <a:off x="2578609" y="4976001"/>
                <a:ext cx="1941429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675BF7-D76F-EC41-87A7-1F196B11F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9" y="4976001"/>
                <a:ext cx="1941429" cy="856901"/>
              </a:xfrm>
              <a:prstGeom prst="rect">
                <a:avLst/>
              </a:prstGeom>
              <a:blipFill>
                <a:blip r:embed="rId1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CBC7C1-A5AC-7044-BB30-8B17A04050A2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E348D2-0E8B-024F-BF75-A58101B6B8B7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87950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E348D2-0E8B-024F-BF75-A58101B6B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87950" cy="477438"/>
              </a:xfrm>
              <a:prstGeom prst="rect">
                <a:avLst/>
              </a:prstGeom>
              <a:blipFill>
                <a:blip r:embed="rId1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8E48E0-4F1B-D34D-A6B1-D9CCF22079DC}"/>
                  </a:ext>
                </a:extLst>
              </p:cNvPr>
              <p:cNvSpPr/>
              <p:nvPr/>
            </p:nvSpPr>
            <p:spPr>
              <a:xfrm>
                <a:off x="5394997" y="5255000"/>
                <a:ext cx="1562607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8E48E0-4F1B-D34D-A6B1-D9CCF2207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7" y="5255000"/>
                <a:ext cx="1562607" cy="477438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BF75F-BB31-FF44-8F8C-031A491232D4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F7276D-3768-934D-9EBC-671C89E5471F}"/>
                  </a:ext>
                </a:extLst>
              </p:cNvPr>
              <p:cNvSpPr/>
              <p:nvPr/>
            </p:nvSpPr>
            <p:spPr>
              <a:xfrm>
                <a:off x="2552133" y="5026957"/>
                <a:ext cx="2943242" cy="856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F7276D-3768-934D-9EBC-671C89E54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133" y="5026957"/>
                <a:ext cx="2943242" cy="856966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97BF7F-6B3E-8546-A5E8-8642C737ED1D}"/>
                  </a:ext>
                </a:extLst>
              </p:cNvPr>
              <p:cNvSpPr txBox="1"/>
              <p:nvPr/>
            </p:nvSpPr>
            <p:spPr>
              <a:xfrm>
                <a:off x="2672553" y="5218214"/>
                <a:ext cx="550336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97BF7F-6B3E-8546-A5E8-8642C737E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53" y="5218214"/>
                <a:ext cx="5503366" cy="477438"/>
              </a:xfrm>
              <a:prstGeom prst="rect">
                <a:avLst/>
              </a:prstGeom>
              <a:blipFill>
                <a:blip r:embed="rId13"/>
                <a:stretch>
                  <a:fillRect l="-161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2BBEA9A-5CEB-D546-A0DD-E28CEB5A80D7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/>
              <p:nvPr/>
            </p:nvSpPr>
            <p:spPr>
              <a:xfrm>
                <a:off x="5558115" y="5211497"/>
                <a:ext cx="2505429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15" y="5211497"/>
                <a:ext cx="2505429" cy="487185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/>
              <p:nvPr/>
            </p:nvSpPr>
            <p:spPr>
              <a:xfrm>
                <a:off x="2635649" y="4968720"/>
                <a:ext cx="3058658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49" y="4968720"/>
                <a:ext cx="3058658" cy="856901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7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t="-1754" r="-609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D748F-F17D-6C4A-A57D-B8522DE60548}"/>
                  </a:ext>
                </a:extLst>
              </p:cNvPr>
              <p:cNvSpPr txBox="1"/>
              <p:nvPr/>
            </p:nvSpPr>
            <p:spPr>
              <a:xfrm>
                <a:off x="267255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D748F-F17D-6C4A-A57D-B8522DE60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53" y="5218214"/>
                <a:ext cx="5391156" cy="477438"/>
              </a:xfrm>
              <a:prstGeom prst="rect">
                <a:avLst/>
              </a:prstGeom>
              <a:blipFill>
                <a:blip r:embed="rId13"/>
                <a:stretch>
                  <a:fillRect l="-164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t="-1754" r="-609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/>
              <p:nvPr/>
            </p:nvSpPr>
            <p:spPr>
              <a:xfrm>
                <a:off x="5558115" y="5211497"/>
                <a:ext cx="2556726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15" y="5211497"/>
                <a:ext cx="2556726" cy="487185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/>
              <p:nvPr/>
            </p:nvSpPr>
            <p:spPr>
              <a:xfrm>
                <a:off x="2635649" y="4968720"/>
                <a:ext cx="2946448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49" y="4968720"/>
                <a:ext cx="2946448" cy="856901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5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blipFill>
                <a:blip r:embed="rId2"/>
                <a:stretch>
                  <a:fillRect l="-830" t="-1754" r="-1452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98254F-92E3-C347-A6E2-DEF561B423CC}"/>
                  </a:ext>
                </a:extLst>
              </p:cNvPr>
              <p:cNvSpPr txBox="1"/>
              <p:nvPr/>
            </p:nvSpPr>
            <p:spPr>
              <a:xfrm>
                <a:off x="2602213" y="5218214"/>
                <a:ext cx="535909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98254F-92E3-C347-A6E2-DEF561B42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13" y="5218214"/>
                <a:ext cx="5359096" cy="477438"/>
              </a:xfrm>
              <a:prstGeom prst="rect">
                <a:avLst/>
              </a:prstGeom>
              <a:blipFill>
                <a:blip r:embed="rId13"/>
                <a:stretch>
                  <a:fillRect l="-1655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blipFill>
                <a:blip r:embed="rId2"/>
                <a:stretch>
                  <a:fillRect l="-830" t="-1754" r="-1452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3919406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3919406" cy="856901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5B406D-5AA9-D140-95D0-A73549C49250}"/>
                  </a:ext>
                </a:extLst>
              </p:cNvPr>
              <p:cNvSpPr/>
              <p:nvPr/>
            </p:nvSpPr>
            <p:spPr>
              <a:xfrm>
                <a:off x="6393262" y="5198662"/>
                <a:ext cx="4660314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5B406D-5AA9-D140-95D0-A73549C49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62" y="5198662"/>
                <a:ext cx="4660314" cy="516808"/>
              </a:xfrm>
              <a:prstGeom prst="rect">
                <a:avLst/>
              </a:prstGeom>
              <a:blipFill>
                <a:blip r:embed="rId1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2D1C9E2-C1A2-A04A-A827-4990EECF3DF1}"/>
              </a:ext>
            </a:extLst>
          </p:cNvPr>
          <p:cNvCxnSpPr>
            <a:cxnSpLocks/>
          </p:cNvCxnSpPr>
          <p:nvPr/>
        </p:nvCxnSpPr>
        <p:spPr>
          <a:xfrm rot="10800000">
            <a:off x="8920666" y="5715470"/>
            <a:ext cx="500048" cy="333638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1A9084-A7B6-2E4E-9D99-75B5081D98BD}"/>
              </a:ext>
            </a:extLst>
          </p:cNvPr>
          <p:cNvSpPr txBox="1"/>
          <p:nvPr/>
        </p:nvSpPr>
        <p:spPr>
          <a:xfrm>
            <a:off x="9433716" y="5849054"/>
            <a:ext cx="251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Element-wise product</a:t>
            </a:r>
          </a:p>
        </p:txBody>
      </p:sp>
    </p:spTree>
    <p:extLst>
      <p:ext uri="{BB962C8B-B14F-4D97-AF65-F5344CB8AC3E}">
        <p14:creationId xmlns:p14="http://schemas.microsoft.com/office/powerpoint/2010/main" val="36127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4953279" cy="856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4953279" cy="856966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5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177AD0F-0A3F-004D-9042-53D9C84E5EB5}"/>
                  </a:ext>
                </a:extLst>
              </p:cNvPr>
              <p:cNvSpPr/>
              <p:nvPr/>
            </p:nvSpPr>
            <p:spPr>
              <a:xfrm>
                <a:off x="2594983" y="5198662"/>
                <a:ext cx="4473852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177AD0F-0A3F-004D-9042-53D9C84E5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3" y="5198662"/>
                <a:ext cx="4473852" cy="516808"/>
              </a:xfrm>
              <a:prstGeom prst="rect">
                <a:avLst/>
              </a:prstGeom>
              <a:blipFill>
                <a:blip r:embed="rId1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2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5068695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5068695" cy="856901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F0AE5C-526D-224F-AE08-962FAA82280D}"/>
              </a:ext>
            </a:extLst>
          </p:cNvPr>
          <p:cNvCxnSpPr>
            <a:cxnSpLocks/>
          </p:cNvCxnSpPr>
          <p:nvPr/>
        </p:nvCxnSpPr>
        <p:spPr>
          <a:xfrm>
            <a:off x="188101" y="4400096"/>
            <a:ext cx="22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F0AE5C-526D-224F-AE08-962FAA82280D}"/>
              </a:ext>
            </a:extLst>
          </p:cNvPr>
          <p:cNvCxnSpPr>
            <a:cxnSpLocks/>
          </p:cNvCxnSpPr>
          <p:nvPr/>
        </p:nvCxnSpPr>
        <p:spPr>
          <a:xfrm>
            <a:off x="188101" y="4400096"/>
            <a:ext cx="22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311258B-848C-DC45-A986-D98CA3F0C0AB}"/>
                  </a:ext>
                </a:extLst>
              </p:cNvPr>
              <p:cNvSpPr/>
              <p:nvPr/>
            </p:nvSpPr>
            <p:spPr>
              <a:xfrm>
                <a:off x="2594983" y="5142390"/>
                <a:ext cx="504933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311258B-848C-DC45-A986-D98CA3F0C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3" y="5142390"/>
                <a:ext cx="5049331" cy="6450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52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Logistic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translate logistic regression (which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neuron) into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520861" y="412268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511458" y="375455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511458" y="456207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11458" y="456207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280881" y="450248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511458" y="3102904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2900871" y="4122685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blipFill>
                <a:blip r:embed="rId13"/>
                <a:stretch>
                  <a:fillRect l="-2586" r="-431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blipFill>
                <a:blip r:embed="rId14"/>
                <a:stretch>
                  <a:fillRect l="-2353" r="-7059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507013" y="3774728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2838290" y="4921663"/>
            <a:ext cx="630324" cy="13757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4BB6F777-872F-8241-8D50-0AF81CE9B8B3}"/>
              </a:ext>
            </a:extLst>
          </p:cNvPr>
          <p:cNvSpPr/>
          <p:nvPr/>
        </p:nvSpPr>
        <p:spPr>
          <a:xfrm>
            <a:off x="4315325" y="2902698"/>
            <a:ext cx="548640" cy="31370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63879" y="3962770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556736" y="4480262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56736" y="4480262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blipFill>
                <a:blip r:embed="rId19"/>
                <a:stretch>
                  <a:fillRect r="-8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173327" y="4480262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10030262" y="4480262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/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QA" sz="2400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the cost (or </a:t>
                </a:r>
                <a:r>
                  <a:rPr lang="en-GB" sz="2400" b="1" i="1" dirty="0">
                    <a:solidFill>
                      <a:schemeClr val="tx1"/>
                    </a:solidFill>
                  </a:rPr>
                  <a:t>loss</a:t>
                </a:r>
                <a:r>
                  <a:rPr lang="en-GB" sz="2400" dirty="0">
                    <a:solidFill>
                      <a:schemeClr val="tx1"/>
                    </a:solidFill>
                  </a:rPr>
                  <a:t>) function</a:t>
                </a:r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blipFill>
                <a:blip r:embed="rId21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8" grpId="0"/>
      <p:bldP spid="53" grpId="0"/>
      <p:bldP spid="60" grpId="0"/>
      <p:bldP spid="6" grpId="0"/>
      <p:bldP spid="61" grpId="0"/>
      <p:bldP spid="3" grpId="0" animBg="1"/>
      <p:bldP spid="30" grpId="0" animBg="1"/>
      <p:bldP spid="33" grpId="0"/>
      <p:bldP spid="34" grpId="0"/>
      <p:bldP spid="50" grpId="0"/>
      <p:bldP spid="56" grpId="0" animBg="1"/>
      <p:bldP spid="64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our given neural network: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275498" y="2704225"/>
                <a:ext cx="123027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8" y="2704225"/>
                <a:ext cx="1230273" cy="477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EA88F8-29F0-4E49-832E-9062EA591083}"/>
                  </a:ext>
                </a:extLst>
              </p:cNvPr>
              <p:cNvSpPr txBox="1"/>
              <p:nvPr/>
            </p:nvSpPr>
            <p:spPr>
              <a:xfrm>
                <a:off x="1390892" y="2565400"/>
                <a:ext cx="2114169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EA88F8-29F0-4E49-832E-9062EA591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2565400"/>
                <a:ext cx="2114169" cy="708848"/>
              </a:xfrm>
              <a:prstGeom prst="rect">
                <a:avLst/>
              </a:prstGeom>
              <a:blipFill>
                <a:blip r:embed="rId3"/>
                <a:stretch>
                  <a:fillRect l="-2994" t="-1786" r="-3593" b="-17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C79B3E-163D-0D41-B993-5E754B387C80}"/>
                  </a:ext>
                </a:extLst>
              </p:cNvPr>
              <p:cNvSpPr txBox="1"/>
              <p:nvPr/>
            </p:nvSpPr>
            <p:spPr>
              <a:xfrm>
                <a:off x="1390892" y="3537000"/>
                <a:ext cx="2143023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C79B3E-163D-0D41-B993-5E754B387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3537000"/>
                <a:ext cx="2143023" cy="708912"/>
              </a:xfrm>
              <a:prstGeom prst="rect">
                <a:avLst/>
              </a:prstGeom>
              <a:blipFill>
                <a:blip r:embed="rId4"/>
                <a:stretch>
                  <a:fillRect l="-2941" t="-1754" r="-2941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DA4953-07F1-2B49-B1D5-DF194087D134}"/>
                  </a:ext>
                </a:extLst>
              </p:cNvPr>
              <p:cNvSpPr/>
              <p:nvPr/>
            </p:nvSpPr>
            <p:spPr>
              <a:xfrm>
                <a:off x="275497" y="3652737"/>
                <a:ext cx="1259126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DA4953-07F1-2B49-B1D5-DF194087D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7" y="3652737"/>
                <a:ext cx="1259126" cy="477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A382B-CD0D-2340-AE60-03CFAA680E7F}"/>
                  </a:ext>
                </a:extLst>
              </p:cNvPr>
              <p:cNvSpPr txBox="1"/>
              <p:nvPr/>
            </p:nvSpPr>
            <p:spPr>
              <a:xfrm>
                <a:off x="1390892" y="4462392"/>
                <a:ext cx="3201261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A382B-CD0D-2340-AE60-03CFAA68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4462392"/>
                <a:ext cx="3201261" cy="708848"/>
              </a:xfrm>
              <a:prstGeom prst="rect">
                <a:avLst/>
              </a:prstGeom>
              <a:blipFill>
                <a:blip r:embed="rId6"/>
                <a:stretch>
                  <a:fillRect l="-1976" t="-1754" r="-395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B19777-58FD-AC4D-BDF7-5A4AAFA90688}"/>
                  </a:ext>
                </a:extLst>
              </p:cNvPr>
              <p:cNvSpPr/>
              <p:nvPr/>
            </p:nvSpPr>
            <p:spPr>
              <a:xfrm>
                <a:off x="131229" y="4601249"/>
                <a:ext cx="1374542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B19777-58FD-AC4D-BDF7-5A4AAFA90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9" y="4601249"/>
                <a:ext cx="1374542" cy="477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306747-E2F1-6846-AA94-0C3E2F925326}"/>
                  </a:ext>
                </a:extLst>
              </p:cNvPr>
              <p:cNvSpPr txBox="1"/>
              <p:nvPr/>
            </p:nvSpPr>
            <p:spPr>
              <a:xfrm>
                <a:off x="5968869" y="2559852"/>
                <a:ext cx="4551438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306747-E2F1-6846-AA94-0C3E2F925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69" y="2559852"/>
                <a:ext cx="4551438" cy="708848"/>
              </a:xfrm>
              <a:prstGeom prst="rect">
                <a:avLst/>
              </a:prstGeom>
              <a:blipFill>
                <a:blip r:embed="rId8"/>
                <a:stretch>
                  <a:fillRect l="-1111" r="-1944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B50694-EAC9-8942-92E0-8D3E3F7C8EA9}"/>
                  </a:ext>
                </a:extLst>
              </p:cNvPr>
              <p:cNvSpPr/>
              <p:nvPr/>
            </p:nvSpPr>
            <p:spPr>
              <a:xfrm>
                <a:off x="4865208" y="2675557"/>
                <a:ext cx="123027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B50694-EAC9-8942-92E0-8D3E3F7C8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08" y="2675557"/>
                <a:ext cx="1230273" cy="477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AFAB83-1186-E342-9E79-964EFF89682B}"/>
                  </a:ext>
                </a:extLst>
              </p:cNvPr>
              <p:cNvSpPr txBox="1"/>
              <p:nvPr/>
            </p:nvSpPr>
            <p:spPr>
              <a:xfrm>
                <a:off x="5959647" y="3603142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AFAB83-1186-E342-9E79-964EFF896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7" y="3603142"/>
                <a:ext cx="6135076" cy="708912"/>
              </a:xfrm>
              <a:prstGeom prst="rect">
                <a:avLst/>
              </a:prstGeom>
              <a:blipFill>
                <a:blip r:embed="rId10"/>
                <a:stretch>
                  <a:fillRect l="-826" r="-1446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867730-EFF9-7847-81DE-65538987B096}"/>
                  </a:ext>
                </a:extLst>
              </p:cNvPr>
              <p:cNvSpPr/>
              <p:nvPr/>
            </p:nvSpPr>
            <p:spPr>
              <a:xfrm>
                <a:off x="6940504" y="3739868"/>
                <a:ext cx="3685175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867730-EFF9-7847-81DE-65538987B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04" y="3739868"/>
                <a:ext cx="3685175" cy="487185"/>
              </a:xfrm>
              <a:prstGeom prst="rect">
                <a:avLst/>
              </a:prstGeom>
              <a:blipFill>
                <a:blip r:embed="rId11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C54AF6-4014-064C-AC97-5E2E35733186}"/>
                  </a:ext>
                </a:extLst>
              </p:cNvPr>
              <p:cNvSpPr/>
              <p:nvPr/>
            </p:nvSpPr>
            <p:spPr>
              <a:xfrm>
                <a:off x="4838282" y="3759553"/>
                <a:ext cx="1259126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C54AF6-4014-064C-AC97-5E2E35733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82" y="3759553"/>
                <a:ext cx="1259126" cy="477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780AAC-F5A5-9F48-9104-C6943CEAD3F6}"/>
                  </a:ext>
                </a:extLst>
              </p:cNvPr>
              <p:cNvSpPr txBox="1"/>
              <p:nvPr/>
            </p:nvSpPr>
            <p:spPr>
              <a:xfrm>
                <a:off x="5959647" y="4542085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780AAC-F5A5-9F48-9104-C6943CEA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7" y="4542085"/>
                <a:ext cx="6250493" cy="708848"/>
              </a:xfrm>
              <a:prstGeom prst="rect">
                <a:avLst/>
              </a:prstGeom>
              <a:blipFill>
                <a:blip r:embed="rId13"/>
                <a:stretch>
                  <a:fillRect l="-811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561C8B-BCAF-484C-8BF6-E3016DD7082F}"/>
                  </a:ext>
                </a:extLst>
              </p:cNvPr>
              <p:cNvSpPr/>
              <p:nvPr/>
            </p:nvSpPr>
            <p:spPr>
              <a:xfrm>
                <a:off x="7035504" y="4622539"/>
                <a:ext cx="438889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561C8B-BCAF-484C-8BF6-E3016DD7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04" y="4622539"/>
                <a:ext cx="4388894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B54F21-386D-BC4E-9C14-8EF53DA5CB79}"/>
                  </a:ext>
                </a:extLst>
              </p:cNvPr>
              <p:cNvSpPr/>
              <p:nvPr/>
            </p:nvSpPr>
            <p:spPr>
              <a:xfrm>
                <a:off x="4720389" y="4693802"/>
                <a:ext cx="1374542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B54F21-386D-BC4E-9C14-8EF53DA5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89" y="4693802"/>
                <a:ext cx="1374542" cy="4774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21" grpId="0"/>
      <p:bldP spid="24" grpId="0"/>
      <p:bldP spid="25" grpId="0"/>
      <p:bldP spid="28" grpId="0"/>
      <p:bldP spid="29" grpId="0"/>
      <p:bldP spid="34" grpId="0"/>
      <p:bldP spid="36" grpId="0"/>
      <p:bldP spid="38" grpId="0"/>
      <p:bldP spid="39" grpId="0"/>
      <p:bldP spid="43" grpId="0"/>
      <p:bldP spid="44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End.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C69187-E91A-334E-85C4-390A9DC5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Thank you!</a:t>
            </a:r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72501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/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CDC935-CDD9-2C41-804B-27E7C48CD509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62394" y="2911477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93A2A3-5638-C84B-AE08-706EA087541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355251" y="3428969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5FA6C7-1D06-E049-A3F1-98D002D85BB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55251" y="3428969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/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C25E63-CA5D-9B4F-8834-CF9E659BD1B2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971842" y="3428969"/>
            <a:ext cx="4127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/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37F394-D60C-E946-BAA1-BA6CDA163881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7828777" y="3428969"/>
            <a:ext cx="412761" cy="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68" grpId="0" animBg="1"/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/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8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6FDD-B76D-BE4D-8EA0-66949B901A2B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AC2A1-67CA-8744-BC38-ECC1E7391ABD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13BEF-C61C-484F-9967-EC9F2DA30F4B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33397-6562-604D-A817-7777F8F73E39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A8C0AD-EEDD-4145-9A47-184F23095BCC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63745-4D29-054F-9E01-F7DADE2DA221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blipFill>
                <a:blip r:embed="rId9"/>
                <a:stretch>
                  <a:fillRect l="-200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70397</TotalTime>
  <Words>2310</Words>
  <Application>Microsoft Macintosh PowerPoint</Application>
  <PresentationFormat>Widescreen</PresentationFormat>
  <Paragraphs>632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The Computation Graph of Logistic Regression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Propagation: Summary </vt:lpstr>
      <vt:lpstr>Backward Propagation: Summary </vt:lpstr>
      <vt:lpstr>Gradient Descent For Logistic Regression</vt:lpstr>
      <vt:lpstr>Gradient Descent For Logistic Regression</vt:lpstr>
      <vt:lpstr>Gradient Descent For Logistic Regression</vt:lpstr>
      <vt:lpstr>The Computation Graph of A Neural Network</vt:lpstr>
      <vt:lpstr>The Computation Graph of A Neural Network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Propagation: Summary 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882</cp:revision>
  <dcterms:created xsi:type="dcterms:W3CDTF">2021-01-17T12:09:16Z</dcterms:created>
  <dcterms:modified xsi:type="dcterms:W3CDTF">2022-04-18T11:35:34Z</dcterms:modified>
</cp:coreProperties>
</file>